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6200438" cy="10799763"/>
  <p:notesSz cx="6858000" cy="9144000"/>
  <p:embeddedFontLst>
    <p:embeddedFont>
      <p:font typeface="Malgun Gothic" panose="020B0503020000020004" pitchFamily="50" charset="-127"/>
      <p:regular r:id="rId20"/>
      <p:bold r:id="rId21"/>
    </p:embeddedFont>
    <p:embeddedFont>
      <p:font typeface="Impact" panose="020B0806030902050204" pitchFamily="34" charset="0"/>
      <p:regular r:id="rId22"/>
    </p:embeddedFont>
    <p:embeddedFont>
      <p:font typeface="Old Standard TT" panose="020B0600000101010101" charset="0"/>
      <p:regular r:id="rId23"/>
      <p:bold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2">
          <p15:clr>
            <a:srgbClr val="747775"/>
          </p15:clr>
        </p15:guide>
        <p15:guide id="2" pos="510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82FE44-D039-4A9A-850E-62B15DBDF40A}">
  <a:tblStyle styleId="{0582FE44-D039-4A9A-850E-62B15DBDF4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9EC92F-1FEC-4E90-8636-D26807082F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500" y="78"/>
      </p:cViewPr>
      <p:guideLst>
        <p:guide orient="horz" pos="3402"/>
        <p:guide pos="51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517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03911ad0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03911ad0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057e847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057e847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057e847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057e847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057e84752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057e84752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057e8475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057e8475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057e8475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057e8475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057e84752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057e84752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057e84752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057e84752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5ee65b8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5ee65b8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5ee65b8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5ee65b8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5ee65b81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5ee65b81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0b79f38ae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0b79f38ae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5ee65b81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5ee65b81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057e847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057e847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03911ad0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03911ad0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0c8e0f59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513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0c8e0f59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10"/>
            <a:ext cx="16200000" cy="359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1137285" y="7553806"/>
            <a:ext cx="69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08327" y="3975433"/>
            <a:ext cx="14383200" cy="31977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08327" y="8064334"/>
            <a:ext cx="14383200" cy="16536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552224" y="2182992"/>
            <a:ext cx="15095700" cy="44226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7400"/>
              <a:buNone/>
              <a:defRPr sz="174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552224" y="6778845"/>
            <a:ext cx="15095700" cy="27318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1137285" y="7553806"/>
            <a:ext cx="691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08327" y="3975433"/>
            <a:ext cx="14383200" cy="31977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None/>
              <a:defRPr sz="7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10594646"/>
            <a:ext cx="16200000" cy="2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552224" y="934436"/>
            <a:ext cx="15095700" cy="12879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52224" y="2460052"/>
            <a:ext cx="15095700" cy="7133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52224" y="934436"/>
            <a:ext cx="15095700" cy="12879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52224" y="2460210"/>
            <a:ext cx="7087200" cy="7133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8561339" y="2460210"/>
            <a:ext cx="7087200" cy="7133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52224" y="934436"/>
            <a:ext cx="15095700" cy="12879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52224" y="1166614"/>
            <a:ext cx="4975200" cy="15867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52224" y="2917795"/>
            <a:ext cx="4975200" cy="66762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68553" y="1105197"/>
            <a:ext cx="9928200" cy="85896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6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8100000" y="-52"/>
            <a:ext cx="8100000" cy="108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8910842" y="9439370"/>
            <a:ext cx="121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70374" y="2902572"/>
            <a:ext cx="7166700" cy="27999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70374" y="5814175"/>
            <a:ext cx="7166700" cy="2825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8751083" y="1520630"/>
            <a:ext cx="6798300" cy="77589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52224" y="8883097"/>
            <a:ext cx="10627500" cy="12702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2224" y="934436"/>
            <a:ext cx="150957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400" tIns="113400" rIns="113400" bIns="1134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2224" y="2460052"/>
            <a:ext cx="15095700" cy="7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400" tIns="113400" rIns="113400" bIns="113400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ld Standard TT"/>
              <a:buChar char="●"/>
              <a:defRPr sz="2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400" tIns="113400" rIns="113400" bIns="113400" anchor="ctr" anchorCtr="0">
            <a:normAutofit/>
          </a:bodyPr>
          <a:lstStyle>
            <a:lvl1pPr lvl="0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30177" y="179408"/>
            <a:ext cx="14383200" cy="3197700"/>
          </a:xfrm>
          <a:prstGeom prst="rect">
            <a:avLst/>
          </a:prstGeom>
        </p:spPr>
        <p:txBody>
          <a:bodyPr spcFirstLastPara="1" wrap="square" lIns="113400" tIns="113400" rIns="113400" bIns="1134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 dirty="0">
                <a:latin typeface="+mj-ea"/>
                <a:ea typeface="+mj-ea"/>
              </a:rPr>
              <a:t>여행 플랫폼 웹 서비스</a:t>
            </a:r>
            <a:endParaRPr sz="7000" b="1" dirty="0">
              <a:latin typeface="+mj-ea"/>
              <a:ea typeface="+mj-e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30177" y="8046486"/>
            <a:ext cx="14383200" cy="16536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solidFill>
                  <a:srgbClr val="EFEFEF"/>
                </a:solidFill>
                <a:latin typeface="+mn-ea"/>
                <a:ea typeface="+mn-ea"/>
              </a:rPr>
              <a:t>기간 : 2023.12.26 - 2024.01.17</a:t>
            </a:r>
            <a:endParaRPr sz="3500" dirty="0">
              <a:solidFill>
                <a:srgbClr val="EFEFEF"/>
              </a:solidFill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solidFill>
                  <a:srgbClr val="EFEFEF"/>
                </a:solidFill>
                <a:latin typeface="+mn-ea"/>
                <a:ea typeface="+mn-ea"/>
              </a:rPr>
              <a:t>팀원 : 이수민, 한현희, 이영주</a:t>
            </a:r>
            <a:endParaRPr sz="3500" dirty="0">
              <a:solidFill>
                <a:srgbClr val="EFEFE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53" y="1186098"/>
            <a:ext cx="11796984" cy="89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10697374" y="1372600"/>
            <a:ext cx="2296800" cy="48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716909" y="5832048"/>
            <a:ext cx="834300" cy="29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2389175" y="7267803"/>
            <a:ext cx="11796900" cy="289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545225" y="431210"/>
            <a:ext cx="3244200" cy="941400"/>
          </a:xfrm>
          <a:prstGeom prst="wedgeEllipseCallout">
            <a:avLst>
              <a:gd name="adj1" fmla="val 45856"/>
              <a:gd name="adj2" fmla="val 7196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로그아웃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내정보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예약확인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9403248" y="6335640"/>
            <a:ext cx="2302800" cy="680400"/>
          </a:xfrm>
          <a:prstGeom prst="wedgeRoundRectCallout">
            <a:avLst>
              <a:gd name="adj1" fmla="val -82120"/>
              <a:gd name="adj2" fmla="val -99409"/>
              <a:gd name="adj3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예약하기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1889196" y="6778575"/>
            <a:ext cx="2296800" cy="489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지역별 여행지 선택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 메인 화면</a:t>
            </a:r>
            <a:endParaRPr b="1"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10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23" y="4199049"/>
            <a:ext cx="7977276" cy="5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10" y="1477350"/>
            <a:ext cx="7183717" cy="4965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2335886" y="2034241"/>
            <a:ext cx="2880000" cy="2997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2335886" y="2334133"/>
            <a:ext cx="1360800" cy="359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49" name="Google Shape;149;p23"/>
          <p:cNvCxnSpPr>
            <a:stCxn id="148" idx="3"/>
          </p:cNvCxnSpPr>
          <p:nvPr/>
        </p:nvCxnSpPr>
        <p:spPr>
          <a:xfrm>
            <a:off x="3696686" y="2513683"/>
            <a:ext cx="969300" cy="129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3"/>
          <p:cNvSpPr txBox="1"/>
          <p:nvPr/>
        </p:nvSpPr>
        <p:spPr>
          <a:xfrm>
            <a:off x="4776621" y="2334130"/>
            <a:ext cx="22311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93225" rIns="93225" bIns="93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제목으로 검색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9313329" y="9373821"/>
            <a:ext cx="4354200" cy="42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975" tIns="80975" rIns="80975" bIns="809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 rot="10800000">
            <a:off x="8241729" y="9583714"/>
            <a:ext cx="10716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3"/>
          <p:cNvSpPr txBox="1"/>
          <p:nvPr/>
        </p:nvSpPr>
        <p:spPr>
          <a:xfrm>
            <a:off x="7058400" y="9373821"/>
            <a:ext cx="2788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93225" rIns="93225" bIns="93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다음 페이지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 검색</a:t>
            </a:r>
            <a:endParaRPr b="1"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11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413" y="987111"/>
            <a:ext cx="13223181" cy="9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4035463" y="3025146"/>
            <a:ext cx="2003700" cy="549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클릭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2599732" y="3125396"/>
            <a:ext cx="1160100" cy="38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4317975" y="1778650"/>
            <a:ext cx="517500" cy="468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8404800" y="4784679"/>
            <a:ext cx="590400" cy="468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599423" y="2847250"/>
            <a:ext cx="517500" cy="468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804897" y="4870150"/>
            <a:ext cx="443700" cy="468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4695638" y="2043570"/>
            <a:ext cx="869100" cy="38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 숙박시설</a:t>
            </a:r>
            <a:endParaRPr b="1"/>
          </a:p>
        </p:txBody>
      </p:sp>
      <p:sp>
        <p:nvSpPr>
          <p:cNvPr id="169" name="Google Shape;169;p24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12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65399"/>
            <a:ext cx="15331726" cy="63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13" y="7470210"/>
            <a:ext cx="14981251" cy="27591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12993225" y="3186960"/>
            <a:ext cx="2341200" cy="182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2302363" y="6122730"/>
            <a:ext cx="2076000" cy="1164600"/>
          </a:xfrm>
          <a:prstGeom prst="wedgeRoundRectCallout">
            <a:avLst>
              <a:gd name="adj1" fmla="val 33485"/>
              <a:gd name="adj2" fmla="val -143897"/>
              <a:gd name="adj3" fmla="val 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시작일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종료일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Old Standard TT"/>
                <a:ea typeface="Old Standard TT"/>
                <a:cs typeface="Old Standard TT"/>
                <a:sym typeface="Old Standard TT"/>
              </a:rPr>
              <a:t>선택 후 예약</a:t>
            </a:r>
            <a:endParaRPr sz="14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25"/>
          <p:cNvSpPr/>
          <p:nvPr/>
        </p:nvSpPr>
        <p:spPr>
          <a:xfrm rot="10800000">
            <a:off x="14589900" y="5015580"/>
            <a:ext cx="857400" cy="3752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4741325" y="8901960"/>
            <a:ext cx="1458900" cy="49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Old Standard TT"/>
                <a:ea typeface="Old Standard TT"/>
                <a:cs typeface="Old Standard TT"/>
                <a:sym typeface="Old Standard TT"/>
              </a:rPr>
              <a:t>예약 시 추가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-예약 및 예약확인</a:t>
            </a:r>
            <a:endParaRPr b="1"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13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70725"/>
            <a:ext cx="7945201" cy="5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8700" y="5400000"/>
            <a:ext cx="6403262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 rot="5400000">
            <a:off x="10079663" y="2175840"/>
            <a:ext cx="2295000" cy="359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9" name="Google Shape;189;p26"/>
          <p:cNvSpPr/>
          <p:nvPr/>
        </p:nvSpPr>
        <p:spPr>
          <a:xfrm rot="46542">
            <a:off x="9827944" y="2824848"/>
            <a:ext cx="1883573" cy="62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Old Standard TT"/>
                <a:ea typeface="Old Standard TT"/>
                <a:cs typeface="Old Standard TT"/>
                <a:sym typeface="Old Standard TT"/>
              </a:rPr>
              <a:t>선택</a:t>
            </a:r>
            <a:endParaRPr sz="2100"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228600" y="1770725"/>
            <a:ext cx="8057100" cy="5806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 여행지</a:t>
            </a:r>
            <a:endParaRPr b="1"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14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00" y="1415150"/>
            <a:ext cx="7157601" cy="50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998025" y="1658675"/>
            <a:ext cx="6522900" cy="1674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291900" y="6288700"/>
            <a:ext cx="564600" cy="216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00" name="Google Shape;200;p27"/>
          <p:cNvCxnSpPr>
            <a:stCxn id="199" idx="3"/>
          </p:cNvCxnSpPr>
          <p:nvPr/>
        </p:nvCxnSpPr>
        <p:spPr>
          <a:xfrm>
            <a:off x="856500" y="6396850"/>
            <a:ext cx="373200" cy="189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7"/>
          <p:cNvSpPr txBox="1"/>
          <p:nvPr/>
        </p:nvSpPr>
        <p:spPr>
          <a:xfrm>
            <a:off x="1211878" y="6206866"/>
            <a:ext cx="21636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93225" rIns="93225" bIns="93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회원만 보기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25" y="6540362"/>
            <a:ext cx="10792951" cy="3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000" y="1415152"/>
            <a:ext cx="7805926" cy="345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8449997" y="1758759"/>
            <a:ext cx="2163600" cy="2910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3243575" y="6785472"/>
            <a:ext cx="2502900" cy="262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15394801" y="4641692"/>
            <a:ext cx="564600" cy="216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8637267" y="9336425"/>
            <a:ext cx="564600" cy="357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8108923" y="9413122"/>
            <a:ext cx="209400" cy="216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</a:t>
            </a:r>
            <a:r>
              <a:rPr lang="ko"/>
              <a:t> - 게시판(메인/부가기능)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15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205013" y="263024"/>
            <a:ext cx="15095700" cy="10962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기능구현 </a:t>
            </a:r>
            <a:r>
              <a:rPr lang="ko"/>
              <a:t>- 게시판(글쓰기 /부가기능)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228600" y="7572630"/>
            <a:ext cx="605100" cy="270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88" y="1094515"/>
            <a:ext cx="7777203" cy="845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10645687" y="7210920"/>
            <a:ext cx="420300" cy="32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400" y="1110250"/>
            <a:ext cx="7576049" cy="8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638" y="9200929"/>
            <a:ext cx="3895344" cy="694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>
            <a:off x="2586038" y="9200930"/>
            <a:ext cx="1026000" cy="868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4923445" y="9200930"/>
            <a:ext cx="2475900" cy="868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12930393" y="1131356"/>
            <a:ext cx="2764800" cy="549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949388" y="8001939"/>
            <a:ext cx="763800" cy="549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2788959" y="6903100"/>
            <a:ext cx="420300" cy="270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3629859" y="8599924"/>
            <a:ext cx="763800" cy="549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11566703" y="6387355"/>
            <a:ext cx="763800" cy="1096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8178400" y="7966325"/>
            <a:ext cx="7516800" cy="2013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225" tIns="93225" rIns="93225" bIns="93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16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4315500" y="4733460"/>
            <a:ext cx="7569000" cy="1332900"/>
          </a:xfrm>
          <a:prstGeom prst="rect">
            <a:avLst/>
          </a:prstGeom>
          <a:effectLst>
            <a:outerShdw blurRad="57150" dist="95250" dir="60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457200" lvl="0" indent="-60325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100"/>
              <a:buChar char="-"/>
            </a:pPr>
            <a:r>
              <a:rPr lang="ko" sz="6100" b="1" i="1">
                <a:solidFill>
                  <a:srgbClr val="666666"/>
                </a:solidFill>
              </a:rPr>
              <a:t>감사합니다 -</a:t>
            </a:r>
            <a:endParaRPr sz="6100" b="1" i="1">
              <a:solidFill>
                <a:srgbClr val="666666"/>
              </a:solidFill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15010260" y="9791531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r>
              <a:rPr lang="ko"/>
              <a:t>/17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52149" y="952261"/>
            <a:ext cx="15095700" cy="1287900"/>
          </a:xfrm>
          <a:prstGeom prst="rect">
            <a:avLst/>
          </a:prstGeom>
          <a:effectLst>
            <a:outerShdw blurRad="42863" dist="28575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" sz="7000" b="1" dirty="0">
                <a:latin typeface="+mj-ea"/>
                <a:ea typeface="+mj-ea"/>
              </a:rPr>
              <a:t>목차</a:t>
            </a:r>
            <a:endParaRPr sz="7000" b="1" dirty="0">
              <a:latin typeface="+mj-ea"/>
              <a:ea typeface="+mj-ea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153678" y="2383850"/>
            <a:ext cx="4600800" cy="7133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/>
          <a:p>
            <a:pPr marL="914400" lvl="0" indent="-514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Impact"/>
              <a:buAutoNum type="arabicPeriod"/>
            </a:pPr>
            <a:r>
              <a:rPr lang="ko" sz="4500" b="1" dirty="0">
                <a:latin typeface="+mn-ea"/>
                <a:ea typeface="+mn-ea"/>
              </a:rPr>
              <a:t>개발동기</a:t>
            </a:r>
            <a:endParaRPr sz="4500" b="1" dirty="0">
              <a:latin typeface="+mn-ea"/>
              <a:ea typeface="+mn-ea"/>
            </a:endParaRPr>
          </a:p>
          <a:p>
            <a:pPr marL="914400" lvl="0" indent="-514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Impact"/>
              <a:buAutoNum type="arabicPeriod"/>
            </a:pPr>
            <a:r>
              <a:rPr lang="ko" sz="4500" b="1" dirty="0">
                <a:latin typeface="+mn-ea"/>
                <a:ea typeface="+mn-ea"/>
              </a:rPr>
              <a:t>개발일정</a:t>
            </a:r>
            <a:endParaRPr sz="4500" b="1" dirty="0">
              <a:latin typeface="+mn-ea"/>
              <a:ea typeface="+mn-ea"/>
            </a:endParaRPr>
          </a:p>
          <a:p>
            <a:pPr marL="914400" lvl="0" indent="-514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Impact"/>
              <a:buAutoNum type="arabicPeriod"/>
            </a:pPr>
            <a:r>
              <a:rPr lang="ko" sz="4500" b="1" dirty="0">
                <a:latin typeface="+mn-ea"/>
                <a:ea typeface="+mn-ea"/>
              </a:rPr>
              <a:t>개발환경</a:t>
            </a:r>
            <a:endParaRPr sz="4500" b="1" dirty="0">
              <a:latin typeface="+mn-ea"/>
              <a:ea typeface="+mn-ea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2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9904525" y="2383850"/>
            <a:ext cx="4691400" cy="7133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Autofit/>
          </a:bodyPr>
          <a:lstStyle/>
          <a:p>
            <a:pPr marL="91440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latin typeface="+mn-ea"/>
              <a:ea typeface="+mn-ea"/>
            </a:endParaRPr>
          </a:p>
          <a:p>
            <a:pPr marL="1460500" lvl="0" indent="-552450" algn="l" rtl="0">
              <a:lnSpc>
                <a:spcPct val="300000"/>
              </a:lnSpc>
              <a:spcBef>
                <a:spcPts val="1400"/>
              </a:spcBef>
              <a:spcAft>
                <a:spcPts val="0"/>
              </a:spcAft>
              <a:buSzPts val="4500"/>
              <a:buFont typeface="Impact"/>
              <a:buAutoNum type="arabicPeriod" startAt="4"/>
            </a:pPr>
            <a:r>
              <a:rPr lang="ko" sz="4500" b="1" dirty="0">
                <a:latin typeface="+mn-ea"/>
                <a:ea typeface="+mn-ea"/>
              </a:rPr>
              <a:t>기능명세서</a:t>
            </a:r>
            <a:endParaRPr sz="4500" b="1" dirty="0">
              <a:latin typeface="+mn-ea"/>
              <a:ea typeface="+mn-ea"/>
            </a:endParaRPr>
          </a:p>
          <a:p>
            <a:pPr marL="1460500" lvl="0" indent="-5524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Impact"/>
              <a:buAutoNum type="arabicPeriod" startAt="4"/>
            </a:pPr>
            <a:r>
              <a:rPr lang="ko" sz="4500" b="1" dirty="0">
                <a:latin typeface="+mn-ea"/>
                <a:ea typeface="+mn-ea"/>
              </a:rPr>
              <a:t>DB  설계</a:t>
            </a:r>
            <a:endParaRPr sz="4500" b="1" dirty="0">
              <a:latin typeface="+mn-ea"/>
              <a:ea typeface="+mn-ea"/>
            </a:endParaRPr>
          </a:p>
          <a:p>
            <a:pPr marL="1460500" lvl="0" indent="-5524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Impact"/>
              <a:buAutoNum type="arabicPeriod" startAt="4"/>
            </a:pPr>
            <a:r>
              <a:rPr lang="ko" sz="4500" b="1" dirty="0">
                <a:latin typeface="+mn-ea"/>
                <a:ea typeface="+mn-ea"/>
              </a:rPr>
              <a:t>기능구현</a:t>
            </a:r>
            <a:endParaRPr sz="4500" b="1" dirty="0">
              <a:latin typeface="+mn-ea"/>
              <a:ea typeface="+mn-ea"/>
            </a:endParaRPr>
          </a:p>
          <a:p>
            <a:pPr marL="1460500" lvl="0" indent="0" algn="l" rtl="0">
              <a:lnSpc>
                <a:spcPct val="300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45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52149" y="613661"/>
            <a:ext cx="15095700" cy="12879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/>
          <a:p>
            <a:pPr marL="546100" lvl="0" indent="-552450" algn="l" rtl="0">
              <a:spcBef>
                <a:spcPts val="0"/>
              </a:spcBef>
              <a:spcAft>
                <a:spcPts val="0"/>
              </a:spcAft>
              <a:buSzPts val="4500"/>
              <a:buChar char="❏"/>
            </a:pPr>
            <a:r>
              <a:rPr lang="ko" sz="4500" b="1" dirty="0">
                <a:latin typeface="+mn-ea"/>
                <a:ea typeface="+mn-ea"/>
              </a:rPr>
              <a:t>개발동기</a:t>
            </a:r>
            <a:endParaRPr sz="4500" b="1" dirty="0">
              <a:latin typeface="+mn-ea"/>
              <a:ea typeface="+mn-ea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552225" y="3497216"/>
            <a:ext cx="15095700" cy="38058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13400" tIns="113400" rIns="113400" bIns="1134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ko" dirty="0">
                <a:latin typeface="+mn-ea"/>
                <a:ea typeface="+mn-ea"/>
              </a:rPr>
              <a:t>여행을 계획하고 즐기는 것은 흥미로운 일이지만, 정보를 수집하고 예약하는 과정은 종종 복잡하고 번거로운 일입니다. 이러한 어려움을 해소하고자 편리한 기능을 추가하고 사용자들에게 더 편리한 여행 경험을 제공하고자 하였습니다.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3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0" y="1670649"/>
            <a:ext cx="15678699" cy="74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552149" y="613661"/>
            <a:ext cx="15095700" cy="12879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rmAutofit/>
          </a:bodyPr>
          <a:lstStyle/>
          <a:p>
            <a:pPr marL="546100" lvl="0" indent="-552450" algn="l" rtl="0">
              <a:spcBef>
                <a:spcPts val="0"/>
              </a:spcBef>
              <a:spcAft>
                <a:spcPts val="0"/>
              </a:spcAft>
              <a:buSzPts val="4500"/>
              <a:buChar char="❏"/>
            </a:pPr>
            <a:r>
              <a:rPr lang="ko" sz="4500" b="1" dirty="0">
                <a:latin typeface="+mj-ea"/>
                <a:ea typeface="+mj-ea"/>
              </a:rPr>
              <a:t>개발일정</a:t>
            </a:r>
            <a:endParaRPr sz="4500" b="1" dirty="0">
              <a:latin typeface="+mj-ea"/>
              <a:ea typeface="+mj-ea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4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개발환경</a:t>
            </a:r>
            <a:endParaRPr b="1"/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360000" y="889200"/>
          <a:ext cx="15338900" cy="9615669"/>
        </p:xfrm>
        <a:graphic>
          <a:graphicData uri="http://schemas.openxmlformats.org/drawingml/2006/table">
            <a:tbl>
              <a:tblPr>
                <a:noFill/>
                <a:tableStyleId>{0582FE44-D039-4A9A-850E-62B15DBDF40A}</a:tableStyleId>
              </a:tblPr>
              <a:tblGrid>
                <a:gridCol w="383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4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31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환경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2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OS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Window/mac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Windows 10 Home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1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도구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 범위</a:t>
                      </a:r>
                      <a:endParaRPr sz="250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92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 End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 5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구성 적용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CSS 3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스타일(디자인) 적용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BOOTSTRAP 5.3.1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구성 적용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Jquery 3.5.1 / </a:t>
                      </a: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JavaScript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유효성 검사 / Element 제어 / 태그 생성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9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IDE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STS 3 4.3.22.RELESE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MVC 패턴을 이용한 프로그램 개발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SQL Developer 23.1.0.097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테이블생성 / CRUD 작성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Visual Studio Code 1.85.1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구성 코드 작성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Apache Tomcat 8.5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클라이언트와 DB서버 간 통신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DBMS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Oracle 11g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생성 및 CRUD 서비스 제공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49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 End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JSP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입력한 내용에 맞게 view 화면 구성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 8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DAO,VO,인터페이스 등 제공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4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Persistence FrameWork</a:t>
                      </a:r>
                      <a:endParaRPr sz="20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Mybatis 3.2.8 version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SQL쿼리와 자바 객체 간의 매핑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4925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Library</a:t>
                      </a:r>
                      <a:endParaRPr sz="2000" b="1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CommonsFile Upload 1.3.1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업로드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JSTL 1.2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html문서에서  자바언어사용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Jackson-databind 2.8.11.1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 코드 작성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94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Ojdbc8 12.2.0.1</a:t>
                      </a:r>
                      <a:endParaRPr sz="20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DB연동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5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18"/>
          <p:cNvGraphicFramePr/>
          <p:nvPr>
            <p:extLst>
              <p:ext uri="{D42A27DB-BD31-4B8C-83A1-F6EECF244321}">
                <p14:modId xmlns:p14="http://schemas.microsoft.com/office/powerpoint/2010/main" val="1710773248"/>
              </p:ext>
            </p:extLst>
          </p:nvPr>
        </p:nvGraphicFramePr>
        <p:xfrm>
          <a:off x="359999" y="965395"/>
          <a:ext cx="15642000" cy="9540100"/>
        </p:xfrm>
        <a:graphic>
          <a:graphicData uri="http://schemas.openxmlformats.org/drawingml/2006/table">
            <a:tbl>
              <a:tblPr>
                <a:noFill/>
                <a:tableStyleId>{019EC92F-1FEC-4E90-8636-D26807082FFF}</a:tableStyleId>
              </a:tblPr>
              <a:tblGrid>
                <a:gridCol w="1822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4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883">
                  <a:extLst>
                    <a:ext uri="{9D8B030D-6E8A-4147-A177-3AD203B41FA5}">
                      <a16:colId xmlns:a16="http://schemas.microsoft.com/office/drawing/2014/main" val="4207678840"/>
                    </a:ext>
                  </a:extLst>
                </a:gridCol>
              </a:tblGrid>
              <a:tr h="69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</a:rPr>
                        <a:t>대분류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</a:rPr>
                        <a:t>이름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 dirty="0">
                          <a:solidFill>
                            <a:schemeClr val="lt1"/>
                          </a:solidFill>
                        </a:rPr>
                        <a:t>기술구현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lt1"/>
                          </a:solidFill>
                        </a:rPr>
                        <a:t>작성자</a:t>
                      </a:r>
                      <a:endParaRPr sz="2000" b="1" dirty="0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05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숙소게시판</a:t>
                      </a:r>
                      <a:endParaRPr sz="17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회원이 게시글을 작성함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1)DB 설계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2)Ojbdc8 라이브러리를 이용한 스프링과 DB연동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3)Mybatis를 이용한 스프링 매핑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4)스프링 MVC패턴을 이용한 CRUD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5)CommonsFile Upload 라이브러리를 이용한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파일 업로드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6)JavaScript를 이용한 HTML node제어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7)Ajax를 사용한 비동기 구현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한현희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목록 조회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또는 비회원은 게시판의 목록을 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수정할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삭제할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작성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게시된 글에 댓글을 작성할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05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여행지게시판</a:t>
                      </a:r>
                      <a:endParaRPr sz="17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게시글을 작성할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ERD 설계 및 테이블 구축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Ojbdc8 라이브러리를 이용한 스프링과 DB연동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Mybatis를 이용한 스프링 매칭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스프링 MVC패턴을 이용한 CRUD 적용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CommonsFile Upload 라이브러리를 이용한 파일 업로드 및 삭제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AutoNum type="arabicPeriod"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</a:rPr>
                        <a:t>JavaScript를 이용한 HTML 노드 제어</a:t>
                      </a:r>
                      <a:endParaRPr sz="17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AutoNum type="arabicPeriod"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</a:rPr>
                        <a:t>Ajax를 사용한 비동기 구현</a:t>
                      </a:r>
                      <a:endParaRPr sz="1700" b="1" dirty="0">
                        <a:solidFill>
                          <a:schemeClr val="dk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206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None/>
                      </a:pPr>
                      <a:r>
                        <a:rPr lang="ko-KR" altLang="en-US" sz="1700" b="1" dirty="0">
                          <a:solidFill>
                            <a:schemeClr val="dk1"/>
                          </a:solidFill>
                        </a:rPr>
                        <a:t>이수민</a:t>
                      </a:r>
                      <a:endParaRPr sz="1700" b="1" dirty="0">
                        <a:solidFill>
                          <a:schemeClr val="dk1"/>
                        </a:solidFill>
                      </a:endParaRPr>
                    </a:p>
                  </a:txBody>
                  <a:tcPr marL="96000" marR="96000" marT="137175" marB="1371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목록 조회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또는 비회원은 게시판의 목록을 볼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수정할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삭제할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905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갤러리</a:t>
                      </a:r>
                      <a:endParaRPr sz="1700" b="1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게시글을 작성할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1)DB 설계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2)Ojbdc8 라이브러리를 이용한 스프링과 DB연동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3)Mybatis를 이용한 스프링 매핑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4)스프링 MVC패턴을 이용한 CRUD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</a:t>
                      </a: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CommonsFile Upload 라이브러리를 이용한</a:t>
                      </a:r>
                      <a:endParaRPr sz="17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파일 업로드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6)JavaScript를 이용한 HTML node제어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7)Ajax를 사용한 비동기 구현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이영주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목록 조회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또는 비회원은 게시판의 목록을 볼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수정할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자신이 작성한 게시글을 삭제할 수 있다.</a:t>
                      </a:r>
                      <a:endParaRPr sz="17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29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작성</a:t>
                      </a:r>
                      <a:endParaRPr sz="17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게시된 글에 댓글을 작성할 수 있다.</a:t>
                      </a:r>
                      <a:endParaRPr sz="17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37175" marB="1371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기능명세서</a:t>
            </a:r>
            <a:endParaRPr b="1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6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19"/>
          <p:cNvGraphicFramePr/>
          <p:nvPr>
            <p:extLst>
              <p:ext uri="{D42A27DB-BD31-4B8C-83A1-F6EECF244321}">
                <p14:modId xmlns:p14="http://schemas.microsoft.com/office/powerpoint/2010/main" val="2686720167"/>
              </p:ext>
            </p:extLst>
          </p:nvPr>
        </p:nvGraphicFramePr>
        <p:xfrm>
          <a:off x="475950" y="877791"/>
          <a:ext cx="15405411" cy="9687140"/>
        </p:xfrm>
        <a:graphic>
          <a:graphicData uri="http://schemas.openxmlformats.org/drawingml/2006/table">
            <a:tbl>
              <a:tblPr>
                <a:noFill/>
                <a:tableStyleId>{019EC92F-1FEC-4E90-8636-D26807082FFF}</a:tableStyleId>
              </a:tblPr>
              <a:tblGrid>
                <a:gridCol w="2069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2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846">
                  <a:extLst>
                    <a:ext uri="{9D8B030D-6E8A-4147-A177-3AD203B41FA5}">
                      <a16:colId xmlns:a16="http://schemas.microsoft.com/office/drawing/2014/main" val="4205330788"/>
                    </a:ext>
                  </a:extLst>
                </a:gridCol>
              </a:tblGrid>
              <a:tr h="615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</a:rPr>
                        <a:t>대분류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</a:rPr>
                        <a:t>이름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chemeClr val="lt1"/>
                          </a:solidFill>
                        </a:rPr>
                        <a:t>기술구현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lt1"/>
                          </a:solidFill>
                        </a:rPr>
                        <a:t>작성자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96000" marR="96000" marT="109725" marB="1097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402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로그인&amp;회원가입</a:t>
                      </a:r>
                      <a:endParaRPr sz="1600" b="1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사용자는 회원가입을 할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1)회원가입 시 아이디 중복 비동기 방식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2)로그인을 통한 Cookie와Session 생성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3)interceptor를 이용한 비회원 기본메뉴만 사용 가능 기술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4)Cookie를 이용한 자신의 작성글만 수정 삭제 가능 기능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이영주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73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유효성검증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 중복 검사 할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2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6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회원가입한 사용자는 로그인할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2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로그인한 사용자는 로그아웃할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1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정보 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회원은 자신의 회원 정보를 조회할 수 있다.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9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정보 수정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회원은자신의비밀번호,휴대폰번호,이메일 정보를 수정할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912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숙소예약</a:t>
                      </a:r>
                      <a:endParaRPr sz="16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목록 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사용자는 공공데이터 API를 통해 불러온 숙소 정보를 볼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1)인기숙소top 3 서브쿼리를 이용한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2)공공데이터 포털 API ajax 비동기 방식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3)공공데이터 포털 Service키 스프링 Controller 보관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4)JavaScript를 이용한 </a:t>
                      </a: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kakaomap API 구현</a:t>
                      </a:r>
                      <a:endParaRPr sz="16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5)Marker,infowindow를 사용한 다중 마커 및 정보 표시 구현</a:t>
                      </a:r>
                      <a:endParaRPr sz="16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6)JavaScript를 통한 페이징 구현 </a:t>
                      </a:r>
                      <a:endParaRPr sz="16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이영주</a:t>
                      </a:r>
                      <a:endParaRPr sz="16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9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숙소예약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시작일과 종료일을 정하여 숙소를 예약할 수 있다.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51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예약한 숙소 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예약을 완료한 회원은 자신이 예약한 숙소의 정보를 볼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991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행사조회</a:t>
                      </a:r>
                      <a:endParaRPr sz="16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축제목록조회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사용자는 공공데이터 API를 통해 불러온 행사들의 목록을 볼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 포털 API </a:t>
                      </a: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RestTemplate 동기 방식 </a:t>
                      </a: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Jackson 라이브러리를 활용하여 JSON 파싱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JavaScript를 사용하여 검색 기능 및 페이지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06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None/>
                      </a:pP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이수민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8335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축제이름검색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행사의 이름을 검색할 수 있다.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9991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여행코스조회</a:t>
                      </a:r>
                      <a:endParaRPr sz="16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여행코스조회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사용자는 공공데이터 API를 통해 불러온 여행 코스의 목록을 볼 수 있다.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 포털 API fetch 비동기 방식 구현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AutoNum type="arabicPeriod"/>
                      </a:pPr>
                      <a:r>
                        <a:rPr lang="ko" sz="16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 포털 API를 통해 불러온 정보를 웹서버에 파라미터로 넘겨주고, 넘겨받은 정보로  공공데이터 API  를 통해 여행지 루트를 조회하여 렌더링함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06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Malgun Gothic"/>
                        <a:buNone/>
                      </a:pP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한현희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8335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여행지 루트 조회</a:t>
                      </a:r>
                      <a:endParaRPr sz="16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코스별 여행지루트를 볼 수 있다.</a:t>
                      </a:r>
                      <a:endParaRPr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6000" marR="96000" marT="109725" marB="109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기능명세서</a:t>
            </a:r>
            <a:endParaRPr b="1"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7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377" y="1392950"/>
            <a:ext cx="11435724" cy="86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DB설계 </a:t>
            </a:r>
            <a:r>
              <a:rPr lang="ko"/>
              <a:t>- 데이터 베이스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ERD</a:t>
            </a:r>
            <a:endParaRPr b="1"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475950" y="1392950"/>
          <a:ext cx="3401250" cy="8412150"/>
        </p:xfrm>
        <a:graphic>
          <a:graphicData uri="http://schemas.openxmlformats.org/drawingml/2006/table">
            <a:tbl>
              <a:tblPr>
                <a:noFill/>
                <a:tableStyleId>{0582FE44-D039-4A9A-850E-62B15DBDF40A}</a:tableStyleId>
              </a:tblPr>
              <a:tblGrid>
                <a:gridCol w="340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lt1"/>
                          </a:solidFill>
                        </a:rPr>
                        <a:t>테이블 명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1.회원관리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(Member)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2.예약관리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(Reservation)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3.갤러리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(Gallery)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3-1.갤러리 댓글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(Gcomment)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3-2.갤러리 이미지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(Files)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4.숙소 게시판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(Accomoation)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4-1. 숙소 게시판 댓글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(Accanswer)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4-2. 숙소 게시판 이미지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(AccFiles)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5. 여행지 게시판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(Tripview)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5-1.여행지 게시판 이미지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20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Tripview-files)</a:t>
                      </a:r>
                      <a:endParaRPr sz="2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15329427" y="10477325"/>
            <a:ext cx="805200" cy="4137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8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75950" y="138296"/>
            <a:ext cx="15095700" cy="827100"/>
          </a:xfrm>
          <a:prstGeom prst="rect">
            <a:avLst/>
          </a:prstGeom>
        </p:spPr>
        <p:txBody>
          <a:bodyPr spcFirstLastPara="1" wrap="square" lIns="113400" tIns="113400" rIns="113400" bIns="113400" anchor="t" anchorCtr="0">
            <a:noAutofit/>
          </a:bodyPr>
          <a:lstStyle/>
          <a:p>
            <a:pPr marL="546100" lvl="0" indent="-495300" algn="l" rtl="0">
              <a:spcBef>
                <a:spcPts val="0"/>
              </a:spcBef>
              <a:spcAft>
                <a:spcPts val="0"/>
              </a:spcAft>
              <a:buSzPts val="3600"/>
              <a:buChar char="❏"/>
            </a:pPr>
            <a:r>
              <a:rPr lang="ko" b="1"/>
              <a:t>DB설계 </a:t>
            </a:r>
            <a:r>
              <a:rPr lang="ko"/>
              <a:t>- 테이블 명세서</a:t>
            </a:r>
            <a:endParaRPr b="1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965400"/>
            <a:ext cx="7610624" cy="2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50" y="3191175"/>
            <a:ext cx="7610623" cy="224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591978"/>
            <a:ext cx="7610610" cy="2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992777"/>
            <a:ext cx="7610623" cy="120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75" y="965400"/>
            <a:ext cx="8132175" cy="2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73" y="3308025"/>
            <a:ext cx="8132201" cy="17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1762" y="5185742"/>
            <a:ext cx="8132202" cy="108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1772" y="6414575"/>
            <a:ext cx="8132189" cy="198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1750" y="8538750"/>
            <a:ext cx="8132226" cy="18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8750" y="9349975"/>
            <a:ext cx="7610601" cy="10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15092010" y="10297156"/>
            <a:ext cx="972000" cy="827100"/>
          </a:xfrm>
          <a:prstGeom prst="rect">
            <a:avLst/>
          </a:prstGeom>
        </p:spPr>
        <p:txBody>
          <a:bodyPr spcFirstLastPara="1" wrap="square" lIns="113400" tIns="113400" rIns="113400" bIns="1134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solidFill>
                  <a:schemeClr val="lt1"/>
                </a:solidFill>
              </a:rPr>
              <a:t>9</a:t>
            </a:fld>
            <a:r>
              <a:rPr lang="ko">
                <a:solidFill>
                  <a:schemeClr val="lt1"/>
                </a:solidFill>
              </a:rPr>
              <a:t>/17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963</Words>
  <Application>Microsoft Office PowerPoint</Application>
  <PresentationFormat>사용자 지정</PresentationFormat>
  <Paragraphs>243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Old Standard TT</vt:lpstr>
      <vt:lpstr>Impact</vt:lpstr>
      <vt:lpstr>Malgun Gothic</vt:lpstr>
      <vt:lpstr>Paperback</vt:lpstr>
      <vt:lpstr>여행 플랫폼 웹 서비스</vt:lpstr>
      <vt:lpstr>목차</vt:lpstr>
      <vt:lpstr>개발동기</vt:lpstr>
      <vt:lpstr>개발일정</vt:lpstr>
      <vt:lpstr>개발환경</vt:lpstr>
      <vt:lpstr>기능명세서</vt:lpstr>
      <vt:lpstr>기능명세서</vt:lpstr>
      <vt:lpstr>DB설계 - 데이터 베이스 ERD</vt:lpstr>
      <vt:lpstr>DB설계 - 테이블 명세서</vt:lpstr>
      <vt:lpstr>기능구현 - 메인 화면</vt:lpstr>
      <vt:lpstr>기능구현 - 검색</vt:lpstr>
      <vt:lpstr>기능구현 - 숙박시설</vt:lpstr>
      <vt:lpstr>기능구현 -예약 및 예약확인</vt:lpstr>
      <vt:lpstr>기능구현 - 여행지</vt:lpstr>
      <vt:lpstr>기능구현 - 게시판(메인/부가기능)</vt:lpstr>
      <vt:lpstr>기능구현 - 게시판(글쓰기 /부가기능)</vt:lpstr>
      <vt:lpstr>감사합니다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여행 플랫폼 웹 서비스</dc:title>
  <cp:lastModifiedBy>영주 이</cp:lastModifiedBy>
  <cp:revision>3</cp:revision>
  <dcterms:modified xsi:type="dcterms:W3CDTF">2024-01-23T13:18:17Z</dcterms:modified>
</cp:coreProperties>
</file>